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65" r:id="rId3"/>
    <p:sldId id="266" r:id="rId4"/>
    <p:sldId id="267" r:id="rId5"/>
    <p:sldId id="268" r:id="rId6"/>
    <p:sldId id="269" r:id="rId7"/>
    <p:sldId id="270" r:id="rId8"/>
    <p:sldId id="271" r:id="rId9"/>
    <p:sldId id="280" r:id="rId10"/>
    <p:sldId id="272" r:id="rId11"/>
    <p:sldId id="273" r:id="rId12"/>
    <p:sldId id="274" r:id="rId13"/>
    <p:sldId id="275" r:id="rId14"/>
    <p:sldId id="276" r:id="rId15"/>
    <p:sldId id="277" r:id="rId16"/>
    <p:sldId id="278" r:id="rId17"/>
    <p:sldId id="279" r:id="rId18"/>
    <p:sldId id="281" r:id="rId19"/>
    <p:sldId id="282" r:id="rId20"/>
    <p:sldId id="283" r:id="rId21"/>
  </p:sldIdLst>
  <p:sldSz cx="9144000" cy="6858000" type="screen4x3"/>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53853" y="0"/>
            <a:ext cx="3024770" cy="457200"/>
          </a:xfrm>
          <a:prstGeom prst="rect">
            <a:avLst/>
          </a:prstGeom>
        </p:spPr>
        <p:txBody>
          <a:bodyPr vert="horz" lIns="91440" tIns="45720" rIns="91440" bIns="45720" rtlCol="0"/>
          <a:lstStyle>
            <a:lvl1pPr algn="r">
              <a:defRPr sz="1200"/>
            </a:lvl1pPr>
          </a:lstStyle>
          <a:p>
            <a:fld id="{2011AE59-1EB7-4CAE-92DA-61A609520FF5}" type="datetimeFigureOut">
              <a:rPr lang="en-US" smtClean="0"/>
              <a:t>9/29/2014</a:t>
            </a:fld>
            <a:endParaRPr lang="en-US" dirty="0"/>
          </a:p>
        </p:txBody>
      </p:sp>
      <p:sp>
        <p:nvSpPr>
          <p:cNvPr id="4" name="Footer Placeholder 3"/>
          <p:cNvSpPr>
            <a:spLocks noGrp="1"/>
          </p:cNvSpPr>
          <p:nvPr>
            <p:ph type="ftr" sz="quarter" idx="2"/>
          </p:nvPr>
        </p:nvSpPr>
        <p:spPr>
          <a:xfrm>
            <a:off x="0" y="8685213"/>
            <a:ext cx="302477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3853" y="8685213"/>
            <a:ext cx="3024770" cy="457200"/>
          </a:xfrm>
          <a:prstGeom prst="rect">
            <a:avLst/>
          </a:prstGeom>
        </p:spPr>
        <p:txBody>
          <a:bodyPr vert="horz" lIns="91440" tIns="45720" rIns="91440" bIns="45720" rtlCol="0" anchor="b"/>
          <a:lstStyle>
            <a:lvl1pPr algn="r">
              <a:defRPr sz="1200"/>
            </a:lvl1pPr>
          </a:lstStyle>
          <a:p>
            <a:fld id="{B70A80DE-4C82-49FE-902A-418742AADC26}" type="slidenum">
              <a:rPr lang="en-US" smtClean="0"/>
              <a:t>‹#›</a:t>
            </a:fld>
            <a:endParaRPr lang="en-US" dirty="0"/>
          </a:p>
        </p:txBody>
      </p:sp>
    </p:spTree>
    <p:extLst>
      <p:ext uri="{BB962C8B-B14F-4D97-AF65-F5344CB8AC3E}">
        <p14:creationId xmlns:p14="http://schemas.microsoft.com/office/powerpoint/2010/main" val="1700846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3853" y="0"/>
            <a:ext cx="3024770" cy="457200"/>
          </a:xfrm>
          <a:prstGeom prst="rect">
            <a:avLst/>
          </a:prstGeom>
        </p:spPr>
        <p:txBody>
          <a:bodyPr vert="horz" lIns="91440" tIns="45720" rIns="91440" bIns="45720" rtlCol="0"/>
          <a:lstStyle>
            <a:lvl1pPr algn="r">
              <a:defRPr sz="1200"/>
            </a:lvl1pPr>
          </a:lstStyle>
          <a:p>
            <a:fld id="{61AE6A93-0C07-44B2-AB2E-E58B25495B8A}" type="datetimeFigureOut">
              <a:rPr lang="en-US" smtClean="0"/>
              <a:t>9/29/2014</a:t>
            </a:fld>
            <a:endParaRPr lang="en-US" dirty="0"/>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024" y="4343400"/>
            <a:ext cx="558419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302477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3853" y="8685213"/>
            <a:ext cx="3024770" cy="457200"/>
          </a:xfrm>
          <a:prstGeom prst="rect">
            <a:avLst/>
          </a:prstGeom>
        </p:spPr>
        <p:txBody>
          <a:bodyPr vert="horz" lIns="91440" tIns="45720" rIns="91440" bIns="45720" rtlCol="0" anchor="b"/>
          <a:lstStyle>
            <a:lvl1pPr algn="r">
              <a:defRPr sz="1200"/>
            </a:lvl1pPr>
          </a:lstStyle>
          <a:p>
            <a:fld id="{CFE60191-17D1-49B6-8B5E-78503EA787DA}" type="slidenum">
              <a:rPr lang="en-US" smtClean="0"/>
              <a:t>‹#›</a:t>
            </a:fld>
            <a:endParaRPr lang="en-US" dirty="0"/>
          </a:p>
        </p:txBody>
      </p:sp>
    </p:spTree>
    <p:extLst>
      <p:ext uri="{BB962C8B-B14F-4D97-AF65-F5344CB8AC3E}">
        <p14:creationId xmlns:p14="http://schemas.microsoft.com/office/powerpoint/2010/main" val="3272933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3662D-0793-489E-9376-45586BDEA92F}" type="datetimeFigureOut">
              <a:rPr lang="en-US" smtClean="0"/>
              <a:pPr/>
              <a:t>9/29/2014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646FB-2AB6-4947-A631-59EEFF45C87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43662D-0793-489E-9376-45586BDEA92F}" type="datetimeFigureOut">
              <a:rPr lang="en-US" smtClean="0"/>
              <a:pPr/>
              <a:t>9/29/2014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646FB-2AB6-4947-A631-59EEFF45C87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dockets.justia.com/" TargetMode="External"/><Relationship Id="rId2" Type="http://schemas.openxmlformats.org/officeDocument/2006/relationships/hyperlink" Target="http://docs.justia.com/cases/federal/district-courts/indiana/insdce/4:2010cv00081/29470/63/0.pdf?133319846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ndystar.com/story/news/2014/08/04/fortville-woman-says-water-shutoff-violated-constitutional-rights/13595399/"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Discontinuance of Utility Service</a:t>
            </a:r>
            <a:br>
              <a:rPr lang="en-US" dirty="0" smtClean="0"/>
            </a:br>
            <a:r>
              <a:rPr lang="en-US" dirty="0" smtClean="0"/>
              <a:t>and</a:t>
            </a:r>
            <a:br>
              <a:rPr lang="en-US" dirty="0" smtClean="0"/>
            </a:br>
            <a:r>
              <a:rPr lang="en-US" dirty="0" smtClean="0"/>
              <a:t>Wastewater Lien Process</a:t>
            </a:r>
            <a:endParaRPr lang="en-US" dirty="0"/>
          </a:p>
        </p:txBody>
      </p:sp>
      <p:sp>
        <p:nvSpPr>
          <p:cNvPr id="3" name="Subtitle 2"/>
          <p:cNvSpPr>
            <a:spLocks noGrp="1"/>
          </p:cNvSpPr>
          <p:nvPr>
            <p:ph type="subTitle" idx="1"/>
          </p:nvPr>
        </p:nvSpPr>
        <p:spPr>
          <a:xfrm>
            <a:off x="990600" y="3886200"/>
            <a:ext cx="7086600" cy="1981200"/>
          </a:xfrm>
        </p:spPr>
        <p:txBody>
          <a:bodyPr/>
          <a:lstStyle/>
          <a:p>
            <a:r>
              <a:rPr lang="en-US" dirty="0" smtClean="0"/>
              <a:t>Cities and Towns June School</a:t>
            </a:r>
          </a:p>
          <a:p>
            <a:r>
              <a:rPr lang="en-US" dirty="0" smtClean="0"/>
              <a:t>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r>
              <a:rPr lang="en-US" sz="2400" dirty="0" smtClean="0"/>
              <a:t>The court’s jurisdiction includes sixty counties:</a:t>
            </a:r>
          </a:p>
          <a:p>
            <a:endParaRPr lang="en-US" sz="2400" dirty="0" smtClean="0"/>
          </a:p>
          <a:p>
            <a:pPr marL="0" indent="0">
              <a:buNone/>
            </a:pPr>
            <a:endParaRPr lang="en-US" sz="2000" dirty="0"/>
          </a:p>
          <a:p>
            <a:pPr marL="0" indent="0">
              <a:buNone/>
            </a:pPr>
            <a:endParaRPr lang="en-US" sz="2400" dirty="0" smtClean="0"/>
          </a:p>
          <a:p>
            <a:pPr marL="0" indent="0">
              <a:buNone/>
            </a:pPr>
            <a:endParaRPr lang="en-US" sz="2400" dirty="0" smtClean="0"/>
          </a:p>
          <a:p>
            <a:pPr marL="457200" lvl="1" indent="0">
              <a:buNone/>
            </a:pPr>
            <a:endParaRPr lang="en-US" sz="2400" b="1" dirty="0" smtClean="0"/>
          </a:p>
        </p:txBody>
      </p:sp>
      <p:pic>
        <p:nvPicPr>
          <p:cNvPr id="2050" name="Picture 2" descr="C:\Users\toaustin\Desktop\courtjurisdic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027524"/>
            <a:ext cx="4191000" cy="4839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161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r>
              <a:rPr lang="en-US" sz="2400" dirty="0" smtClean="0"/>
              <a:t>From the court’s conclusion/order, with respect to the discontinuation of water service:</a:t>
            </a:r>
          </a:p>
          <a:p>
            <a:pPr marL="0" indent="0">
              <a:buNone/>
            </a:pPr>
            <a:endParaRPr lang="en-US" sz="2400" dirty="0"/>
          </a:p>
          <a:p>
            <a:pPr lvl="1"/>
            <a:r>
              <a:rPr lang="en-US" sz="2400" i="1" dirty="0" smtClean="0"/>
              <a:t>“We hold that Plaintiff Melanie Wayt had a protected property interest in continued water service and that the Crothersville Defendants’ actions ran afoul of the Due Process Clause of the Fourteenth Amendment because they did not afford Melanie Wayt adequate notice and an opportunity to be heard before disconnection of her water service.”</a:t>
            </a:r>
          </a:p>
          <a:p>
            <a:pPr lvl="1"/>
            <a:endParaRPr lang="en-US" sz="2000" dirty="0"/>
          </a:p>
          <a:p>
            <a:pPr marL="0" indent="0">
              <a:buNone/>
            </a:pPr>
            <a:endParaRPr lang="en-US" sz="2400" dirty="0" smtClean="0"/>
          </a:p>
          <a:p>
            <a:pPr marL="0" indent="0">
              <a:buNone/>
            </a:pPr>
            <a:endParaRPr lang="en-US" sz="2400" dirty="0" smtClean="0"/>
          </a:p>
          <a:p>
            <a:pPr marL="457200" lvl="1" indent="0">
              <a:buNone/>
            </a:pPr>
            <a:r>
              <a:rPr lang="en-US" sz="2400" b="1" dirty="0" smtClean="0"/>
              <a:t>	</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996057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r>
              <a:rPr lang="en-US" sz="2400" dirty="0"/>
              <a:t>A</a:t>
            </a:r>
            <a:r>
              <a:rPr lang="en-US" sz="2400" dirty="0" smtClean="0"/>
              <a:t>s a result, we advise the following:</a:t>
            </a:r>
          </a:p>
          <a:p>
            <a:pPr marL="0" indent="0">
              <a:buNone/>
            </a:pPr>
            <a:endParaRPr lang="en-US" sz="2400" dirty="0" smtClean="0"/>
          </a:p>
          <a:p>
            <a:pPr lvl="1"/>
            <a:r>
              <a:rPr lang="en-US" sz="2000" i="1" dirty="0" smtClean="0"/>
              <a:t>That printing a shutoff date on a billing form is not considered proper notice</a:t>
            </a:r>
          </a:p>
          <a:p>
            <a:pPr marL="457200" lvl="1" indent="0">
              <a:buNone/>
            </a:pPr>
            <a:endParaRPr lang="en-US" sz="1000" i="1" dirty="0"/>
          </a:p>
          <a:p>
            <a:pPr lvl="1"/>
            <a:r>
              <a:rPr lang="en-US" sz="2000" i="1" dirty="0" smtClean="0"/>
              <a:t>That a separate disconnect notice be sent to a delinquent </a:t>
            </a:r>
            <a:r>
              <a:rPr lang="en-US" b="1" i="1" dirty="0" smtClean="0"/>
              <a:t>water</a:t>
            </a:r>
            <a:r>
              <a:rPr lang="en-US" sz="2000" i="1" dirty="0" smtClean="0"/>
              <a:t>, </a:t>
            </a:r>
            <a:r>
              <a:rPr lang="en-US" b="1" i="1" dirty="0" smtClean="0"/>
              <a:t>electric</a:t>
            </a:r>
            <a:r>
              <a:rPr lang="en-US" sz="2000" i="1" dirty="0" smtClean="0"/>
              <a:t> or </a:t>
            </a:r>
            <a:r>
              <a:rPr lang="en-US" b="1" i="1" dirty="0" smtClean="0"/>
              <a:t>gas</a:t>
            </a:r>
            <a:r>
              <a:rPr lang="en-US" sz="2000" i="1" dirty="0" smtClean="0"/>
              <a:t> customer</a:t>
            </a:r>
          </a:p>
          <a:p>
            <a:pPr marL="457200" lvl="1" indent="0">
              <a:buNone/>
            </a:pPr>
            <a:endParaRPr lang="en-US" sz="1000" i="1" dirty="0" smtClean="0"/>
          </a:p>
          <a:p>
            <a:pPr lvl="1"/>
            <a:r>
              <a:rPr lang="en-US" sz="2000" i="1" dirty="0" smtClean="0"/>
              <a:t>That this separate notice communicate:</a:t>
            </a:r>
          </a:p>
          <a:p>
            <a:pPr marL="457200" lvl="1" indent="0">
              <a:buNone/>
            </a:pPr>
            <a:endParaRPr lang="en-US" sz="1000" i="1" dirty="0" smtClean="0"/>
          </a:p>
          <a:p>
            <a:pPr lvl="2"/>
            <a:r>
              <a:rPr lang="en-US" sz="1800" i="1" dirty="0" smtClean="0"/>
              <a:t>That disconnection due to nonpayment is pending</a:t>
            </a:r>
          </a:p>
          <a:p>
            <a:pPr lvl="2"/>
            <a:r>
              <a:rPr lang="en-US" sz="1800" i="1" dirty="0" smtClean="0"/>
              <a:t>That the customer has a right to a hearing before the utility governing body</a:t>
            </a:r>
          </a:p>
          <a:p>
            <a:pPr lvl="2"/>
            <a:endParaRPr lang="en-US" sz="1600" i="1" dirty="0" smtClean="0"/>
          </a:p>
          <a:p>
            <a:pPr marL="457200" lvl="1" indent="0">
              <a:buNone/>
            </a:pPr>
            <a:endParaRPr lang="en-US" sz="2000" dirty="0"/>
          </a:p>
          <a:p>
            <a:pPr marL="0" indent="0">
              <a:buNone/>
            </a:pPr>
            <a:endParaRPr lang="en-US" sz="2400" dirty="0" smtClean="0"/>
          </a:p>
          <a:p>
            <a:pPr marL="0" indent="0">
              <a:buNone/>
            </a:pPr>
            <a:endParaRPr lang="en-US" sz="2400" dirty="0" smtClean="0"/>
          </a:p>
          <a:p>
            <a:pPr marL="457200" lvl="1" indent="0">
              <a:buNone/>
            </a:pPr>
            <a:r>
              <a:rPr lang="en-US" sz="2400" b="1" dirty="0" smtClean="0"/>
              <a:t>	</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2161668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r>
              <a:rPr lang="en-US" sz="2400" dirty="0" smtClean="0"/>
              <a:t>City of Salem Resolution</a:t>
            </a:r>
          </a:p>
          <a:p>
            <a:endParaRPr lang="en-US" sz="1000" dirty="0"/>
          </a:p>
          <a:p>
            <a:r>
              <a:rPr lang="en-US" sz="2400" dirty="0" smtClean="0"/>
              <a:t>An example resolution, adopted by the City of Salem to address this issue, has been circulated as an example.</a:t>
            </a:r>
          </a:p>
          <a:p>
            <a:endParaRPr lang="en-US" sz="1000" dirty="0"/>
          </a:p>
          <a:p>
            <a:r>
              <a:rPr lang="en-US" sz="2400" dirty="0" smtClean="0"/>
              <a:t>The resolution mentions the Crothersville case, the opinion expressed by the court</a:t>
            </a:r>
            <a:r>
              <a:rPr lang="en-US" sz="2000" dirty="0" smtClean="0"/>
              <a:t>, </a:t>
            </a:r>
            <a:r>
              <a:rPr lang="en-US" sz="2400" dirty="0" smtClean="0"/>
              <a:t>and states, in part:</a:t>
            </a:r>
          </a:p>
          <a:p>
            <a:endParaRPr lang="en-US" sz="1000" i="1" dirty="0"/>
          </a:p>
          <a:p>
            <a:pPr lvl="1"/>
            <a:r>
              <a:rPr lang="en-US" sz="2000" i="1" dirty="0" smtClean="0"/>
              <a:t>“BE IT FURTHER RESOLVED that any person who is delinquent on their combined water/sewer bill and is subject to disconnection for nonpayment thereof must be notified of their right to a hearing before the Salem Water Works Management Committee, consisting of the Mayor, Utility Office Manager, and the Water Work Superintendent, to determine the appropriateness of the disconnection.”</a:t>
            </a:r>
          </a:p>
          <a:p>
            <a:pPr lvl="2"/>
            <a:endParaRPr lang="en-US" sz="1600" i="1" dirty="0" smtClean="0"/>
          </a:p>
          <a:p>
            <a:pPr marL="457200" lvl="1" indent="0">
              <a:buNone/>
            </a:pPr>
            <a:endParaRPr lang="en-US" sz="2000" dirty="0"/>
          </a:p>
          <a:p>
            <a:pPr marL="0" indent="0">
              <a:buNone/>
            </a:pPr>
            <a:endParaRPr lang="en-US" sz="2400" dirty="0" smtClean="0"/>
          </a:p>
          <a:p>
            <a:pPr marL="0" indent="0">
              <a:buNone/>
            </a:pPr>
            <a:endParaRPr lang="en-US" sz="2400" dirty="0" smtClean="0"/>
          </a:p>
          <a:p>
            <a:pPr marL="457200" lvl="1" indent="0">
              <a:buNone/>
            </a:pPr>
            <a:r>
              <a:rPr lang="en-US" sz="2400" b="1" dirty="0" smtClean="0"/>
              <a:t>	</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1646546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r>
              <a:rPr lang="en-US" sz="2400" dirty="0" smtClean="0"/>
              <a:t>City of Salem Resolution (continued)</a:t>
            </a:r>
          </a:p>
          <a:p>
            <a:endParaRPr lang="en-US" sz="1000" dirty="0"/>
          </a:p>
          <a:p>
            <a:r>
              <a:rPr lang="en-US" sz="2400" dirty="0" smtClean="0"/>
              <a:t>The resolution further states, in part:</a:t>
            </a:r>
          </a:p>
          <a:p>
            <a:endParaRPr lang="en-US" sz="1000" i="1" dirty="0"/>
          </a:p>
          <a:p>
            <a:pPr lvl="1"/>
            <a:r>
              <a:rPr lang="en-US" sz="2000" i="1" dirty="0" smtClean="0"/>
              <a:t>“BE IT FURTHER RESOLVED that if a Salem Municipal Utilities customer desires to request a hearing contesting the fairness of disconnection for nonpayment of their combined water/sewer bill, the customer must request such hearing in writing at the Office of the Salem Municipal Utilities, 201 E. Market Street, Suite 106, Salem, IN 47167, within seven (7) business days after the date of the mailing of a disconnection notice.”</a:t>
            </a:r>
          </a:p>
          <a:p>
            <a:pPr lvl="2"/>
            <a:endParaRPr lang="en-US" sz="1600" i="1" dirty="0" smtClean="0"/>
          </a:p>
          <a:p>
            <a:pPr marL="457200" lvl="1" indent="0">
              <a:buNone/>
            </a:pPr>
            <a:endParaRPr lang="en-US" sz="2000" dirty="0"/>
          </a:p>
          <a:p>
            <a:pPr marL="0" indent="0">
              <a:buNone/>
            </a:pPr>
            <a:endParaRPr lang="en-US" sz="2400" dirty="0" smtClean="0"/>
          </a:p>
          <a:p>
            <a:pPr marL="0" indent="0">
              <a:buNone/>
            </a:pPr>
            <a:endParaRPr lang="en-US" sz="2400" dirty="0" smtClean="0"/>
          </a:p>
          <a:p>
            <a:pPr marL="457200" lvl="1" indent="0">
              <a:buNone/>
            </a:pPr>
            <a:r>
              <a:rPr lang="en-US" sz="2400" b="1" dirty="0" smtClean="0"/>
              <a:t>	</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1209752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Wastewater Lien Process</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914400" lvl="2" indent="0">
              <a:buNone/>
            </a:pPr>
            <a:endParaRPr lang="en-US" sz="1600" i="1" dirty="0" smtClean="0"/>
          </a:p>
          <a:p>
            <a:pPr lvl="1">
              <a:buFont typeface="Arial" pitchFamily="34" charset="0"/>
              <a:buChar char="•"/>
            </a:pPr>
            <a:r>
              <a:rPr lang="en-US" sz="2000" dirty="0" smtClean="0"/>
              <a:t>IC 36-9-23-31 through IC 36-9-23-33</a:t>
            </a:r>
          </a:p>
          <a:p>
            <a:pPr marL="457200" lvl="1" indent="0">
              <a:buNone/>
            </a:pPr>
            <a:endParaRPr lang="en-US" sz="1200" dirty="0"/>
          </a:p>
          <a:p>
            <a:pPr lvl="1">
              <a:buFont typeface="Arial" pitchFamily="34" charset="0"/>
              <a:buChar char="•"/>
            </a:pPr>
            <a:r>
              <a:rPr lang="en-US" sz="2000" dirty="0" smtClean="0"/>
              <a:t>You may </a:t>
            </a:r>
            <a:r>
              <a:rPr lang="en-US" sz="2000" u="sng" dirty="0" smtClean="0"/>
              <a:t>not</a:t>
            </a:r>
            <a:r>
              <a:rPr lang="en-US" sz="2000" dirty="0" smtClean="0"/>
              <a:t> add an administrative fee to the delinquent amount.</a:t>
            </a:r>
          </a:p>
          <a:p>
            <a:pPr marL="457200" lvl="1" indent="0">
              <a:buNone/>
            </a:pPr>
            <a:endParaRPr lang="en-US" sz="1200" dirty="0"/>
          </a:p>
          <a:p>
            <a:pPr lvl="1">
              <a:buFont typeface="Arial" pitchFamily="34" charset="0"/>
              <a:buChar char="•"/>
            </a:pPr>
            <a:r>
              <a:rPr lang="en-US" sz="2000" dirty="0" smtClean="0"/>
              <a:t>The amount of the lien recorded must include delinquent fees and penalties, a recording fee, a release fee and a $5 “service fee”.  The county auditor will add a $15 “certification fee” when the liens are certified.</a:t>
            </a:r>
          </a:p>
          <a:p>
            <a:pPr marL="457200" lvl="1" indent="0">
              <a:buNone/>
            </a:pPr>
            <a:endParaRPr lang="en-US" sz="1200" dirty="0"/>
          </a:p>
          <a:p>
            <a:pPr lvl="1">
              <a:buFont typeface="Arial" pitchFamily="34" charset="0"/>
              <a:buChar char="•"/>
            </a:pPr>
            <a:r>
              <a:rPr lang="en-US" sz="2000" dirty="0" smtClean="0"/>
              <a:t>The county retains both the $5 “service fee” and the $15 “certification fee”. [IC </a:t>
            </a:r>
            <a:r>
              <a:rPr lang="en-US" sz="2000" dirty="0" smtClean="0"/>
              <a:t>36-9-23-33(k)] </a:t>
            </a:r>
            <a:endParaRPr lang="en-US" sz="2000" dirty="0" smtClean="0"/>
          </a:p>
          <a:p>
            <a:pPr marL="457200" lvl="1" indent="0">
              <a:buNone/>
            </a:pPr>
            <a:endParaRPr lang="en-US" sz="1200" dirty="0"/>
          </a:p>
          <a:p>
            <a:pPr lvl="1">
              <a:buFont typeface="Arial" pitchFamily="34" charset="0"/>
              <a:buChar char="•"/>
            </a:pPr>
            <a:r>
              <a:rPr lang="en-US" sz="2000" dirty="0" smtClean="0"/>
              <a:t>You are required to follow the lien and certification process after unpaid fees and penalties have been due and unpaid for 90 days.</a:t>
            </a:r>
          </a:p>
          <a:p>
            <a:pPr lvl="2"/>
            <a:r>
              <a:rPr lang="en-US" sz="1600" dirty="0" smtClean="0"/>
              <a:t>In city and town reports filed in </a:t>
            </a:r>
            <a:r>
              <a:rPr lang="en-US" sz="1600" dirty="0" smtClean="0"/>
              <a:t>2013, </a:t>
            </a:r>
            <a:r>
              <a:rPr lang="en-US" sz="1600" dirty="0" smtClean="0"/>
              <a:t>there were </a:t>
            </a:r>
            <a:r>
              <a:rPr lang="en-US" sz="1600" dirty="0" smtClean="0"/>
              <a:t>20 </a:t>
            </a:r>
            <a:r>
              <a:rPr lang="en-US" sz="1600" dirty="0" smtClean="0"/>
              <a:t>comments pertaining to the failure to follow the statutes regarding the filing of liens for delinquent  wastewater accounts.</a:t>
            </a:r>
          </a:p>
          <a:p>
            <a:pPr marL="914400" lvl="2" indent="0">
              <a:buNone/>
            </a:pPr>
            <a:endParaRPr lang="en-US" sz="2000" dirty="0" smtClean="0"/>
          </a:p>
          <a:p>
            <a:pPr lvl="1">
              <a:buFont typeface="Arial" pitchFamily="34" charset="0"/>
              <a:buChar char="•"/>
            </a:pPr>
            <a:endParaRPr lang="en-US" sz="2000" dirty="0"/>
          </a:p>
          <a:p>
            <a:pPr lvl="1">
              <a:buFont typeface="Arial" pitchFamily="34" charset="0"/>
              <a:buChar char="•"/>
            </a:pPr>
            <a:endParaRPr lang="en-US" sz="2000" dirty="0" smtClean="0"/>
          </a:p>
          <a:p>
            <a:pPr lvl="1">
              <a:buFont typeface="Arial" pitchFamily="34" charset="0"/>
              <a:buChar char="•"/>
            </a:pPr>
            <a:endParaRPr lang="en-US" sz="2000" dirty="0"/>
          </a:p>
          <a:p>
            <a:pPr marL="0" indent="0">
              <a:buNone/>
            </a:pPr>
            <a:endParaRPr lang="en-US" sz="2400" dirty="0" smtClean="0"/>
          </a:p>
          <a:p>
            <a:pPr marL="0" indent="0">
              <a:buNone/>
            </a:pPr>
            <a:endParaRPr lang="en-US" sz="2400" dirty="0" smtClean="0"/>
          </a:p>
          <a:p>
            <a:pPr marL="457200" lvl="1" indent="0">
              <a:buNone/>
            </a:pPr>
            <a:r>
              <a:rPr lang="en-US" sz="2400" b="1" dirty="0" smtClean="0"/>
              <a:t>	</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2374838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Wastewater Lien Process</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lvl="1">
              <a:buFont typeface="Arial" pitchFamily="34" charset="0"/>
              <a:buChar char="•"/>
            </a:pPr>
            <a:r>
              <a:rPr lang="en-US" sz="2000" dirty="0" smtClean="0"/>
              <a:t>In the case of property that is occupied by someone other than the owner, the utility is still required under section 32(c) to notify the owner not later than 20 days after the time the fees become 60 days delinquent. [IC 36-9-23-33(b)]</a:t>
            </a:r>
            <a:endParaRPr lang="en-US" sz="1400" dirty="0" smtClean="0"/>
          </a:p>
          <a:p>
            <a:pPr marL="457200" lvl="1" indent="0">
              <a:buNone/>
            </a:pPr>
            <a:r>
              <a:rPr lang="en-US" sz="1400" dirty="0" smtClean="0"/>
              <a:t> </a:t>
            </a:r>
          </a:p>
          <a:p>
            <a:pPr lvl="1">
              <a:buFont typeface="Arial" pitchFamily="34" charset="0"/>
              <a:buChar char="•"/>
            </a:pPr>
            <a:r>
              <a:rPr lang="en-US" sz="2000" dirty="0" smtClean="0"/>
              <a:t>If </a:t>
            </a:r>
            <a:r>
              <a:rPr lang="en-US" sz="2000" dirty="0"/>
              <a:t>property changes hands before a lien can be filed, you must notify the person who owned the property when the fees became payable, informing the person that payment is due not more than 15 days after the date of the notice.  If payment is not received within 180 days, the amount may be expensed as a bad debt loss. [IC 36-9-23-32(b</a:t>
            </a:r>
            <a:r>
              <a:rPr lang="en-US" sz="2000" dirty="0" smtClean="0"/>
              <a:t>)]</a:t>
            </a:r>
            <a:endParaRPr lang="en-US" sz="800" dirty="0" smtClean="0"/>
          </a:p>
          <a:p>
            <a:pPr lvl="1">
              <a:buFont typeface="Arial" pitchFamily="34" charset="0"/>
              <a:buChar char="•"/>
            </a:pPr>
            <a:endParaRPr lang="en-US" sz="1400" dirty="0"/>
          </a:p>
          <a:p>
            <a:pPr lvl="1">
              <a:buFont typeface="Arial" pitchFamily="34" charset="0"/>
              <a:buChar char="•"/>
            </a:pPr>
            <a:r>
              <a:rPr lang="en-US" sz="2000" dirty="0" smtClean="0"/>
              <a:t>A </a:t>
            </a:r>
            <a:r>
              <a:rPr lang="en-US" sz="2000" dirty="0" smtClean="0"/>
              <a:t>lien attaches to real property occupied by someone other than the owner, only if the owner is notified </a:t>
            </a:r>
            <a:r>
              <a:rPr lang="en-US" sz="2000" dirty="0" smtClean="0"/>
              <a:t>not later than </a:t>
            </a:r>
            <a:r>
              <a:rPr lang="en-US" sz="2000" dirty="0" smtClean="0"/>
              <a:t>20 days after the fees </a:t>
            </a:r>
            <a:r>
              <a:rPr lang="en-US" sz="2000" dirty="0" smtClean="0"/>
              <a:t>become </a:t>
            </a:r>
            <a:r>
              <a:rPr lang="en-US" sz="2000" dirty="0" smtClean="0"/>
              <a:t>60 days delinquent. </a:t>
            </a:r>
            <a:r>
              <a:rPr lang="en-US" sz="2000" dirty="0" smtClean="0"/>
              <a:t>A notice sent to the owner must be sent by first class mail </a:t>
            </a:r>
            <a:r>
              <a:rPr lang="en-US" sz="2000" u="sng" dirty="0" smtClean="0"/>
              <a:t>or</a:t>
            </a:r>
            <a:r>
              <a:rPr lang="en-US" sz="2000" dirty="0" smtClean="0"/>
              <a:t> by certified </a:t>
            </a:r>
            <a:r>
              <a:rPr lang="en-US" sz="2000" dirty="0" smtClean="0"/>
              <a:t>mail, return receipt requested, or an equivalent service.  The cost of sending notice may be billed to the owner. [IC 36-9-23-32(c)]</a:t>
            </a:r>
          </a:p>
          <a:p>
            <a:pPr marL="457200" lvl="1" indent="0">
              <a:buNone/>
            </a:pPr>
            <a:endParaRPr lang="en-US" sz="2000" dirty="0"/>
          </a:p>
          <a:p>
            <a:pPr marL="457200" lvl="1" indent="0">
              <a:buNone/>
            </a:pPr>
            <a:endParaRPr lang="en-US" sz="2000" dirty="0"/>
          </a:p>
          <a:p>
            <a:pPr marL="914400" lvl="2" indent="0">
              <a:buNone/>
            </a:pPr>
            <a:endParaRPr lang="en-US" sz="2000" dirty="0" smtClean="0"/>
          </a:p>
          <a:p>
            <a:pPr lvl="1">
              <a:buFont typeface="Arial" pitchFamily="34" charset="0"/>
              <a:buChar char="•"/>
            </a:pPr>
            <a:endParaRPr lang="en-US" sz="2000" dirty="0"/>
          </a:p>
          <a:p>
            <a:pPr lvl="1">
              <a:buFont typeface="Arial" pitchFamily="34" charset="0"/>
              <a:buChar char="•"/>
            </a:pPr>
            <a:endParaRPr lang="en-US" sz="2000" dirty="0" smtClean="0"/>
          </a:p>
          <a:p>
            <a:pPr lvl="1">
              <a:buFont typeface="Arial" pitchFamily="34" charset="0"/>
              <a:buChar char="•"/>
            </a:pPr>
            <a:endParaRPr lang="en-US" sz="2000" dirty="0"/>
          </a:p>
          <a:p>
            <a:pPr marL="0" indent="0">
              <a:buNone/>
            </a:pPr>
            <a:endParaRPr lang="en-US" sz="2400" dirty="0" smtClean="0"/>
          </a:p>
          <a:p>
            <a:pPr marL="0" indent="0">
              <a:buNone/>
            </a:pPr>
            <a:endParaRPr lang="en-US" sz="2400" dirty="0" smtClean="0"/>
          </a:p>
          <a:p>
            <a:pPr marL="457200" lvl="1" indent="0">
              <a:buNone/>
            </a:pPr>
            <a:r>
              <a:rPr lang="en-US" sz="2400" b="1" dirty="0" smtClean="0"/>
              <a:t>	</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1996152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Wastewater Lien Process</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pPr marL="914400" lvl="2" indent="0">
              <a:buNone/>
            </a:pPr>
            <a:endParaRPr lang="en-US" sz="2000" i="1" dirty="0" smtClean="0"/>
          </a:p>
          <a:p>
            <a:pPr lvl="1">
              <a:buFont typeface="Arial" pitchFamily="34" charset="0"/>
              <a:buChar char="•"/>
            </a:pPr>
            <a:r>
              <a:rPr lang="en-US" sz="2000" dirty="0" smtClean="0"/>
              <a:t>If a purchaser of property provides a verified demand stating:</a:t>
            </a:r>
          </a:p>
          <a:p>
            <a:pPr lvl="3">
              <a:buFont typeface="Arial" pitchFamily="34" charset="0"/>
              <a:buChar char="•"/>
            </a:pPr>
            <a:r>
              <a:rPr lang="en-US" sz="1600" dirty="0" smtClean="0"/>
              <a:t>delinquent fees were not incurred by the purchaser as a user, lessee, or previous owner; and</a:t>
            </a:r>
          </a:p>
          <a:p>
            <a:pPr lvl="3">
              <a:buFont typeface="Arial" pitchFamily="34" charset="0"/>
              <a:buChar char="•"/>
            </a:pPr>
            <a:r>
              <a:rPr lang="en-US" sz="1600" dirty="0" smtClean="0"/>
              <a:t>the purchaser has not been paid by the seller for the delinquent fees,</a:t>
            </a:r>
          </a:p>
          <a:p>
            <a:pPr marL="514350" lvl="1" indent="0">
              <a:buNone/>
            </a:pPr>
            <a:r>
              <a:rPr lang="en-US" sz="2000" dirty="0" smtClean="0"/>
              <a:t>	a lien filed after the property has changed hands must be released 	and the delinquent fees written off. [IC 36-9-23-32(d)]</a:t>
            </a:r>
          </a:p>
          <a:p>
            <a:pPr marL="457200" lvl="1" indent="0">
              <a:buNone/>
            </a:pPr>
            <a:endParaRPr lang="en-US" sz="2000" dirty="0"/>
          </a:p>
          <a:p>
            <a:pPr lvl="1">
              <a:buFont typeface="Arial" pitchFamily="34" charset="0"/>
              <a:buChar char="•"/>
            </a:pPr>
            <a:r>
              <a:rPr lang="en-US" sz="2000" dirty="0" smtClean="0"/>
              <a:t>The governing body may write off a fee or penalty less than $40. [IC </a:t>
            </a:r>
            <a:r>
              <a:rPr lang="en-US" sz="2000" dirty="0" smtClean="0"/>
              <a:t>36-9-23-33(m)]</a:t>
            </a:r>
            <a:endParaRPr lang="en-US" sz="2000" dirty="0" smtClean="0"/>
          </a:p>
          <a:p>
            <a:pPr marL="457200" lvl="1" indent="0">
              <a:buNone/>
            </a:pPr>
            <a:endParaRPr lang="en-US" sz="2000" dirty="0"/>
          </a:p>
          <a:p>
            <a:pPr marL="457200" lvl="1" indent="0">
              <a:buNone/>
            </a:pPr>
            <a:endParaRPr lang="en-US" sz="2000" dirty="0"/>
          </a:p>
          <a:p>
            <a:pPr marL="914400" lvl="2" indent="0">
              <a:buNone/>
            </a:pPr>
            <a:endParaRPr lang="en-US" sz="2000" dirty="0" smtClean="0"/>
          </a:p>
          <a:p>
            <a:pPr lvl="1">
              <a:buFont typeface="Arial" pitchFamily="34" charset="0"/>
              <a:buChar char="•"/>
            </a:pPr>
            <a:endParaRPr lang="en-US" sz="2000" dirty="0"/>
          </a:p>
          <a:p>
            <a:pPr lvl="1">
              <a:buFont typeface="Arial" pitchFamily="34" charset="0"/>
              <a:buChar char="•"/>
            </a:pPr>
            <a:endParaRPr lang="en-US" sz="2000" dirty="0" smtClean="0"/>
          </a:p>
          <a:p>
            <a:pPr lvl="1">
              <a:buFont typeface="Arial" pitchFamily="34" charset="0"/>
              <a:buChar char="•"/>
            </a:pPr>
            <a:endParaRPr lang="en-US" sz="2000" dirty="0"/>
          </a:p>
          <a:p>
            <a:pPr marL="0" indent="0">
              <a:buNone/>
            </a:pPr>
            <a:endParaRPr lang="en-US" sz="2400" dirty="0" smtClean="0"/>
          </a:p>
          <a:p>
            <a:pPr marL="0" indent="0">
              <a:buNone/>
            </a:pPr>
            <a:endParaRPr lang="en-US" sz="2400" dirty="0" smtClean="0"/>
          </a:p>
          <a:p>
            <a:pPr marL="457200" lvl="1" indent="0">
              <a:buNone/>
            </a:pPr>
            <a:r>
              <a:rPr lang="en-US" sz="2400" b="1" dirty="0" smtClean="0"/>
              <a:t>	</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2281679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1219200"/>
            <a:ext cx="8229600" cy="5486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smtClean="0"/>
          </a:p>
          <a:p>
            <a:r>
              <a:rPr lang="en-US" sz="2000" dirty="0" smtClean="0"/>
              <a:t>In an ordinance adopted under this chapter [IC 36-9-25-11(l)], the legislative body may adopt one or more of the following with respect to property occupied by someone other than the owner:</a:t>
            </a:r>
          </a:p>
          <a:p>
            <a:pPr marL="0" indent="0">
              <a:buNone/>
            </a:pPr>
            <a:endParaRPr lang="en-US" sz="1000" dirty="0" smtClean="0"/>
          </a:p>
          <a:p>
            <a:pPr marL="0" indent="0">
              <a:buNone/>
            </a:pPr>
            <a:r>
              <a:rPr lang="en-US" sz="2000" dirty="0" smtClean="0"/>
              <a:t>	(1) That fees for service rendered by the sewerage system to the property are payable by the person occupying the property (owner or tenant, etc.)</a:t>
            </a:r>
          </a:p>
          <a:p>
            <a:pPr marL="0" indent="0">
              <a:buNone/>
            </a:pPr>
            <a:endParaRPr lang="en-US" sz="2000" dirty="0"/>
          </a:p>
          <a:p>
            <a:pPr marL="0" indent="0">
              <a:buNone/>
            </a:pPr>
            <a:r>
              <a:rPr lang="en-US" sz="2000" dirty="0" smtClean="0"/>
              <a:t>	The legislative body may include a requirement for a deposit to ensure payment by the person occupying the property or other requirement to ensure the creditworthiness of the person occupying the property.</a:t>
            </a:r>
          </a:p>
          <a:p>
            <a:pPr marL="0" indent="0">
              <a:buNone/>
            </a:pPr>
            <a:endParaRPr lang="en-US" sz="2000" dirty="0"/>
          </a:p>
          <a:p>
            <a:pPr marL="0" indent="0">
              <a:buNone/>
            </a:pPr>
            <a:r>
              <a:rPr lang="en-US" sz="2000" dirty="0" smtClean="0"/>
              <a:t>	</a:t>
            </a:r>
          </a:p>
          <a:p>
            <a:pPr marL="457200" lvl="1" indent="0">
              <a:buFont typeface="Arial" pitchFamily="34" charset="0"/>
              <a:buNone/>
            </a:pPr>
            <a:endParaRPr lang="en-US" sz="2000" dirty="0" smtClean="0"/>
          </a:p>
          <a:p>
            <a:pPr marL="914400" lvl="2" indent="0">
              <a:buFont typeface="Arial" pitchFamily="34" charset="0"/>
              <a:buNone/>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marL="0" indent="0">
              <a:buFont typeface="Arial" pitchFamily="34" charset="0"/>
              <a:buNone/>
            </a:pPr>
            <a:endParaRPr lang="en-US" sz="2400" dirty="0" smtClean="0"/>
          </a:p>
          <a:p>
            <a:pPr marL="0" indent="0">
              <a:buFont typeface="Arial" pitchFamily="34" charset="0"/>
              <a:buNone/>
            </a:pPr>
            <a:endParaRPr lang="en-US" sz="2400" dirty="0" smtClean="0"/>
          </a:p>
          <a:p>
            <a:pPr marL="457200" lvl="1" indent="0">
              <a:buFont typeface="Arial" pitchFamily="34" charset="0"/>
              <a:buNone/>
            </a:pPr>
            <a:r>
              <a:rPr lang="en-US" sz="2400" b="1" dirty="0" smtClean="0"/>
              <a:t>	</a:t>
            </a:r>
          </a:p>
          <a:p>
            <a:pPr marL="457200" lvl="1" indent="0">
              <a:buFont typeface="Arial" pitchFamily="34" charset="0"/>
              <a:buNone/>
            </a:pPr>
            <a:endParaRPr lang="en-US" sz="1600" dirty="0" smtClean="0"/>
          </a:p>
          <a:p>
            <a:pPr marL="457200" lvl="1" indent="0">
              <a:buFont typeface="Arial" pitchFamily="34" charset="0"/>
              <a:buNone/>
            </a:pPr>
            <a:endParaRPr lang="en-US" sz="2400" b="1" dirty="0" smtClean="0"/>
          </a:p>
        </p:txBody>
      </p:sp>
      <p:sp>
        <p:nvSpPr>
          <p:cNvPr id="3" name="Title 1"/>
          <p:cNvSpPr txBox="1">
            <a:spLocks/>
          </p:cNvSpPr>
          <p:nvPr/>
        </p:nvSpPr>
        <p:spPr>
          <a:xfrm>
            <a:off x="457200" y="288019"/>
            <a:ext cx="8229600" cy="931181"/>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Wastewater Lien Process</a:t>
            </a:r>
            <a:endParaRPr lang="en-US" sz="3600" dirty="0"/>
          </a:p>
        </p:txBody>
      </p:sp>
    </p:spTree>
    <p:extLst>
      <p:ext uri="{BB962C8B-B14F-4D97-AF65-F5344CB8AC3E}">
        <p14:creationId xmlns:p14="http://schemas.microsoft.com/office/powerpoint/2010/main" val="492733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Wastewater Lien Process</a:t>
            </a:r>
            <a:endParaRPr lang="en-US" sz="3600" dirty="0"/>
          </a:p>
        </p:txBody>
      </p:sp>
      <p:sp>
        <p:nvSpPr>
          <p:cNvPr id="9" name="Content Placeholder 2"/>
          <p:cNvSpPr txBox="1">
            <a:spLocks/>
          </p:cNvSpPr>
          <p:nvPr/>
        </p:nvSpPr>
        <p:spPr>
          <a:xfrm>
            <a:off x="457200" y="1219200"/>
            <a:ext cx="8229600" cy="5486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smtClean="0"/>
          </a:p>
          <a:p>
            <a:pPr marL="0" indent="0">
              <a:buNone/>
            </a:pPr>
            <a:r>
              <a:rPr lang="en-US" sz="2000" dirty="0" smtClean="0"/>
              <a:t>	(2) Fees for the service rendered to the property are payable by the person occupying the property if one of the following is satisfied:</a:t>
            </a:r>
          </a:p>
          <a:p>
            <a:pPr marL="0" indent="0">
              <a:buNone/>
            </a:pPr>
            <a:endParaRPr lang="en-US" sz="2000" dirty="0"/>
          </a:p>
          <a:p>
            <a:pPr marL="0" indent="0">
              <a:buNone/>
            </a:pPr>
            <a:r>
              <a:rPr lang="en-US" sz="2000" dirty="0" smtClean="0"/>
              <a:t>	(a) Either the property owner or the person occupying the property gives written notice that indicates the person occupying the property is responsible for paying the fees and requests that the customer billing records maintained for the property be in the name of the person occupying the property.</a:t>
            </a:r>
          </a:p>
          <a:p>
            <a:pPr marL="0" indent="0">
              <a:buNone/>
            </a:pPr>
            <a:endParaRPr lang="en-US" sz="2000" dirty="0"/>
          </a:p>
          <a:p>
            <a:pPr marL="0" indent="0">
              <a:buNone/>
            </a:pPr>
            <a:r>
              <a:rPr lang="en-US" sz="2000" dirty="0" smtClean="0"/>
              <a:t>	(b) The customer billing records maintained for the property otherwise indicate that the property is occupied by someone other than the owner and the person occupying the property is responsible for paying the fees.</a:t>
            </a:r>
            <a:endParaRPr lang="en-US" sz="2000" dirty="0"/>
          </a:p>
          <a:p>
            <a:pPr marL="0" indent="0">
              <a:buNone/>
            </a:pPr>
            <a:r>
              <a:rPr lang="en-US" sz="2000" dirty="0" smtClean="0"/>
              <a:t>	</a:t>
            </a:r>
          </a:p>
          <a:p>
            <a:pPr marL="457200" lvl="1" indent="0">
              <a:buFont typeface="Arial" pitchFamily="34" charset="0"/>
              <a:buNone/>
            </a:pPr>
            <a:endParaRPr lang="en-US" sz="2000" dirty="0" smtClean="0"/>
          </a:p>
          <a:p>
            <a:pPr marL="914400" lvl="2" indent="0">
              <a:buFont typeface="Arial" pitchFamily="34" charset="0"/>
              <a:buNone/>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marL="0" indent="0">
              <a:buFont typeface="Arial" pitchFamily="34" charset="0"/>
              <a:buNone/>
            </a:pPr>
            <a:endParaRPr lang="en-US" sz="2400" dirty="0" smtClean="0"/>
          </a:p>
          <a:p>
            <a:pPr marL="0" indent="0">
              <a:buFont typeface="Arial" pitchFamily="34" charset="0"/>
              <a:buNone/>
            </a:pPr>
            <a:endParaRPr lang="en-US" sz="2400" dirty="0" smtClean="0"/>
          </a:p>
          <a:p>
            <a:pPr marL="457200" lvl="1" indent="0">
              <a:buFont typeface="Arial" pitchFamily="34" charset="0"/>
              <a:buNone/>
            </a:pPr>
            <a:r>
              <a:rPr lang="en-US" sz="2400" b="1" dirty="0" smtClean="0"/>
              <a:t>	</a:t>
            </a:r>
          </a:p>
          <a:p>
            <a:pPr marL="457200" lvl="1" indent="0">
              <a:buFont typeface="Arial" pitchFamily="34" charset="0"/>
              <a:buNone/>
            </a:pPr>
            <a:endParaRPr lang="en-US" sz="1600" dirty="0" smtClean="0"/>
          </a:p>
          <a:p>
            <a:pPr marL="457200" lvl="1" indent="0">
              <a:buFont typeface="Arial" pitchFamily="34" charset="0"/>
              <a:buNone/>
            </a:pPr>
            <a:endParaRPr lang="en-US" sz="2400" b="1" dirty="0" smtClean="0"/>
          </a:p>
        </p:txBody>
      </p:sp>
    </p:spTree>
    <p:extLst>
      <p:ext uri="{BB962C8B-B14F-4D97-AF65-F5344CB8AC3E}">
        <p14:creationId xmlns:p14="http://schemas.microsoft.com/office/powerpoint/2010/main" val="386434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Statutory References for Discontinuation of Water Service</a:t>
            </a:r>
          </a:p>
          <a:p>
            <a:pPr lvl="1"/>
            <a:r>
              <a:rPr lang="en-US" dirty="0" smtClean="0"/>
              <a:t>IC 8-1.5-3-4</a:t>
            </a:r>
          </a:p>
          <a:p>
            <a:pPr lvl="1"/>
            <a:r>
              <a:rPr lang="en-US" dirty="0" smtClean="0"/>
              <a:t>IC 36-9-23-6</a:t>
            </a:r>
          </a:p>
          <a:p>
            <a:pPr lvl="1"/>
            <a:r>
              <a:rPr lang="en-US" dirty="0" smtClean="0"/>
              <a:t>IC 36-9-25-11.5</a:t>
            </a:r>
          </a:p>
          <a:p>
            <a:r>
              <a:rPr lang="en-US" dirty="0" smtClean="0"/>
              <a:t>All are relative to nonpayment of wastewater services.</a:t>
            </a:r>
          </a:p>
          <a:p>
            <a:r>
              <a:rPr lang="en-US" dirty="0" smtClean="0"/>
              <a:t>We know of no statutory process for the discontinuation of water service for nonpayment of a water billing.</a:t>
            </a:r>
          </a:p>
        </p:txBody>
      </p:sp>
    </p:spTree>
    <p:extLst>
      <p:ext uri="{BB962C8B-B14F-4D97-AF65-F5344CB8AC3E}">
        <p14:creationId xmlns:p14="http://schemas.microsoft.com/office/powerpoint/2010/main" val="253168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normAutofit/>
          </a:bodyPr>
          <a:lstStyle/>
          <a:p>
            <a:r>
              <a:rPr lang="en-US" sz="3600" dirty="0" smtClean="0"/>
              <a:t>Wastewater Lien Process</a:t>
            </a:r>
            <a:endParaRPr lang="en-US" sz="3600" dirty="0"/>
          </a:p>
        </p:txBody>
      </p:sp>
      <p:sp>
        <p:nvSpPr>
          <p:cNvPr id="3" name="Content Placeholder 2"/>
          <p:cNvSpPr txBox="1">
            <a:spLocks/>
          </p:cNvSpPr>
          <p:nvPr/>
        </p:nvSpPr>
        <p:spPr>
          <a:xfrm>
            <a:off x="457200" y="1219200"/>
            <a:ext cx="8229600" cy="5486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00" lvl="2" indent="0">
              <a:buFont typeface="Arial" pitchFamily="34" charset="0"/>
              <a:buNone/>
            </a:pPr>
            <a:endParaRPr lang="en-US" sz="2000" i="1" dirty="0" smtClean="0"/>
          </a:p>
          <a:p>
            <a:pPr marL="457200" lvl="1" indent="0">
              <a:buFont typeface="Arial" pitchFamily="34" charset="0"/>
              <a:buNone/>
            </a:pPr>
            <a:endParaRPr lang="en-US" sz="2000" dirty="0" smtClean="0"/>
          </a:p>
          <a:p>
            <a:pPr marL="457200" lvl="1" indent="0">
              <a:buFont typeface="Arial" pitchFamily="34" charset="0"/>
              <a:buNone/>
            </a:pPr>
            <a:endParaRPr lang="en-US" sz="2000" dirty="0" smtClean="0"/>
          </a:p>
          <a:p>
            <a:pPr marL="914400" lvl="2" indent="0">
              <a:buFont typeface="Arial" pitchFamily="34" charset="0"/>
              <a:buNone/>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marL="0" indent="0">
              <a:buFont typeface="Arial" pitchFamily="34" charset="0"/>
              <a:buNone/>
            </a:pPr>
            <a:endParaRPr lang="en-US" sz="2400" dirty="0" smtClean="0"/>
          </a:p>
          <a:p>
            <a:pPr marL="0" indent="0">
              <a:buFont typeface="Arial" pitchFamily="34" charset="0"/>
              <a:buNone/>
            </a:pPr>
            <a:endParaRPr lang="en-US" sz="2400" dirty="0" smtClean="0"/>
          </a:p>
          <a:p>
            <a:pPr marL="457200" lvl="1" indent="0">
              <a:buFont typeface="Arial" pitchFamily="34" charset="0"/>
              <a:buNone/>
            </a:pPr>
            <a:r>
              <a:rPr lang="en-US" sz="2400" b="1" dirty="0" smtClean="0"/>
              <a:t>	</a:t>
            </a:r>
          </a:p>
          <a:p>
            <a:pPr marL="457200" lvl="1" indent="0">
              <a:buFont typeface="Arial" pitchFamily="34" charset="0"/>
              <a:buNone/>
            </a:pPr>
            <a:endParaRPr lang="en-US" sz="1600" dirty="0" smtClean="0"/>
          </a:p>
          <a:p>
            <a:pPr marL="457200" lvl="1" indent="0">
              <a:buFont typeface="Arial" pitchFamily="34" charset="0"/>
              <a:buNone/>
            </a:pPr>
            <a:endParaRPr lang="en-US" sz="2400" b="1" dirty="0" smtClean="0"/>
          </a:p>
        </p:txBody>
      </p:sp>
      <p:sp>
        <p:nvSpPr>
          <p:cNvPr id="6" name="Content Placeholder 2"/>
          <p:cNvSpPr txBox="1">
            <a:spLocks/>
          </p:cNvSpPr>
          <p:nvPr/>
        </p:nvSpPr>
        <p:spPr>
          <a:xfrm>
            <a:off x="457200" y="1219200"/>
            <a:ext cx="8229600" cy="5486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000" dirty="0" smtClean="0"/>
          </a:p>
          <a:p>
            <a:pPr marL="0" indent="0">
              <a:buNone/>
            </a:pPr>
            <a:r>
              <a:rPr lang="en-US" sz="2000" dirty="0" smtClean="0"/>
              <a:t>	(3) An ordinance adopted under this chapter may also state that the fees assessed against the property for the services rendered by the sewerage to the property do not constitute a lien against the property, notwithstanding IC 36-9-25-11(g), and subject to any requirements or conditions set forth in the ordinance.	</a:t>
            </a:r>
          </a:p>
          <a:p>
            <a:pPr marL="457200" lvl="1" indent="0">
              <a:buFont typeface="Arial" pitchFamily="34" charset="0"/>
              <a:buNone/>
            </a:pPr>
            <a:endParaRPr lang="en-US" sz="2000" dirty="0" smtClean="0"/>
          </a:p>
          <a:p>
            <a:pPr marL="914400" lvl="2" indent="0">
              <a:buFont typeface="Arial" pitchFamily="34" charset="0"/>
              <a:buNone/>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lvl="1">
              <a:buFont typeface="Arial" pitchFamily="34" charset="0"/>
              <a:buChar char="•"/>
            </a:pPr>
            <a:endParaRPr lang="en-US" sz="2000" dirty="0" smtClean="0"/>
          </a:p>
          <a:p>
            <a:pPr marL="0" indent="0">
              <a:buFont typeface="Arial" pitchFamily="34" charset="0"/>
              <a:buNone/>
            </a:pPr>
            <a:endParaRPr lang="en-US" sz="2400" dirty="0" smtClean="0"/>
          </a:p>
          <a:p>
            <a:pPr marL="0" indent="0">
              <a:buFont typeface="Arial" pitchFamily="34" charset="0"/>
              <a:buNone/>
            </a:pPr>
            <a:endParaRPr lang="en-US" sz="2400" dirty="0" smtClean="0"/>
          </a:p>
          <a:p>
            <a:pPr marL="457200" lvl="1" indent="0">
              <a:buFont typeface="Arial" pitchFamily="34" charset="0"/>
              <a:buNone/>
            </a:pPr>
            <a:r>
              <a:rPr lang="en-US" sz="2400" b="1" dirty="0" smtClean="0"/>
              <a:t>	</a:t>
            </a:r>
          </a:p>
          <a:p>
            <a:pPr marL="457200" lvl="1" indent="0">
              <a:buFont typeface="Arial" pitchFamily="34" charset="0"/>
              <a:buNone/>
            </a:pPr>
            <a:endParaRPr lang="en-US" sz="1600" dirty="0" smtClean="0"/>
          </a:p>
          <a:p>
            <a:pPr marL="457200" lvl="1" indent="0">
              <a:buFont typeface="Arial" pitchFamily="34" charset="0"/>
              <a:buNone/>
            </a:pPr>
            <a:endParaRPr lang="en-US" sz="2400" b="1" dirty="0" smtClean="0"/>
          </a:p>
        </p:txBody>
      </p:sp>
    </p:spTree>
    <p:extLst>
      <p:ext uri="{BB962C8B-B14F-4D97-AF65-F5344CB8AC3E}">
        <p14:creationId xmlns:p14="http://schemas.microsoft.com/office/powerpoint/2010/main" val="386434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smtClean="0"/>
          </a:p>
          <a:p>
            <a:pPr marL="0" indent="0">
              <a:buNone/>
            </a:pPr>
            <a:r>
              <a:rPr lang="en-US" sz="2400" dirty="0" smtClean="0"/>
              <a:t>IC 8-1.5-3-4 states, in part:</a:t>
            </a:r>
          </a:p>
          <a:p>
            <a:pPr marL="0" indent="0">
              <a:buNone/>
            </a:pPr>
            <a:endParaRPr lang="en-US" sz="1800" dirty="0" smtClean="0"/>
          </a:p>
          <a:p>
            <a:pPr marL="0" indent="0">
              <a:buNone/>
            </a:pPr>
            <a:r>
              <a:rPr lang="en-US" sz="1800" dirty="0"/>
              <a:t> </a:t>
            </a:r>
            <a:r>
              <a:rPr lang="en-US" sz="1800" dirty="0" smtClean="0"/>
              <a:t>    “(</a:t>
            </a:r>
            <a:r>
              <a:rPr lang="en-US" sz="1800" dirty="0"/>
              <a:t>d) The board may discontinue water service by a waterworks to</a:t>
            </a:r>
            <a:r>
              <a:rPr lang="en-US" sz="1800" dirty="0" smtClean="0"/>
              <a:t>:</a:t>
            </a:r>
            <a:r>
              <a:rPr lang="en-US" sz="1800" dirty="0"/>
              <a:t/>
            </a:r>
            <a:br>
              <a:rPr lang="en-US" sz="1800" dirty="0"/>
            </a:br>
            <a:r>
              <a:rPr lang="en-US" sz="1800" dirty="0"/>
              <a:t>        </a:t>
            </a:r>
            <a:r>
              <a:rPr lang="en-US" sz="1800" dirty="0" smtClean="0"/>
              <a:t>		(</a:t>
            </a:r>
            <a:r>
              <a:rPr lang="en-US" sz="1800" dirty="0"/>
              <a:t>1) a water consumer; or</a:t>
            </a:r>
            <a:br>
              <a:rPr lang="en-US" sz="1800" dirty="0"/>
            </a:br>
            <a:r>
              <a:rPr lang="en-US" sz="1800" dirty="0"/>
              <a:t>        </a:t>
            </a:r>
            <a:r>
              <a:rPr lang="en-US" sz="1800" dirty="0" smtClean="0"/>
              <a:t>		(</a:t>
            </a:r>
            <a:r>
              <a:rPr lang="en-US" sz="1800" dirty="0"/>
              <a:t>2) any property</a:t>
            </a:r>
            <a:r>
              <a:rPr lang="en-US" sz="1800" dirty="0" smtClean="0"/>
              <a:t>;</a:t>
            </a:r>
            <a:r>
              <a:rPr lang="en-US" sz="1800" dirty="0"/>
              <a:t/>
            </a:r>
            <a:br>
              <a:rPr lang="en-US" sz="1800" dirty="0"/>
            </a:br>
            <a:r>
              <a:rPr lang="en-US" sz="1800" dirty="0"/>
              <a:t>upon failure by the water consumer or the property owner to pay charges legally due for sewer or sewage disposal plant service. However, the water service may not be discontinued for nonpayment of sewer or sewage disposal plant service charges until the charges have been due and unpaid for at least thirty (30) days</a:t>
            </a:r>
            <a:r>
              <a:rPr lang="en-US" sz="1800" dirty="0" smtClean="0"/>
              <a:t>.</a:t>
            </a:r>
          </a:p>
          <a:p>
            <a:pPr marL="0" indent="0">
              <a:buNone/>
            </a:pPr>
            <a:endParaRPr lang="en-US" sz="1800" dirty="0" smtClean="0"/>
          </a:p>
          <a:p>
            <a:pPr marL="0" indent="0">
              <a:buNone/>
            </a:pPr>
            <a:r>
              <a:rPr lang="en-US" sz="1800" dirty="0"/>
              <a:t> </a:t>
            </a:r>
            <a:r>
              <a:rPr lang="en-US" sz="1800" dirty="0" smtClean="0"/>
              <a:t>    (</a:t>
            </a:r>
            <a:r>
              <a:rPr lang="en-US" sz="1800" dirty="0"/>
              <a:t>e) Before water service is discontinued under subsection (d), </a:t>
            </a:r>
            <a:r>
              <a:rPr lang="en-US" sz="1800" b="1" i="1" dirty="0"/>
              <a:t>the board must give written notice to the water consumer or property owner of its intention to discontinue water service if the unpaid sewer or sewage disposal plant service charges are not paid before a date specified in the notice. The notice must be mailed not less than ten (10) days before water service is to be discontinued and addressed to the water consumer or the property owner at his last known address</a:t>
            </a:r>
            <a:r>
              <a:rPr lang="en-US" sz="1800" dirty="0" smtClean="0"/>
              <a:t>.”</a:t>
            </a:r>
            <a:r>
              <a:rPr lang="en-US" sz="2000" dirty="0"/>
              <a:t/>
            </a:r>
            <a:br>
              <a:rPr lang="en-US" sz="2000" dirty="0"/>
            </a:br>
            <a:endParaRPr lang="en-US" sz="2000" dirty="0" smtClean="0"/>
          </a:p>
        </p:txBody>
      </p:sp>
    </p:spTree>
    <p:extLst>
      <p:ext uri="{BB962C8B-B14F-4D97-AF65-F5344CB8AC3E}">
        <p14:creationId xmlns:p14="http://schemas.microsoft.com/office/powerpoint/2010/main" val="2760586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pPr marL="0" indent="0">
              <a:buNone/>
            </a:pPr>
            <a:r>
              <a:rPr lang="en-US" sz="2400" dirty="0" smtClean="0"/>
              <a:t>IC 36-9-23-6 states, in part:</a:t>
            </a:r>
          </a:p>
          <a:p>
            <a:pPr marL="0" indent="0">
              <a:buNone/>
            </a:pPr>
            <a:endParaRPr lang="en-US" sz="1800" dirty="0" smtClean="0"/>
          </a:p>
          <a:p>
            <a:pPr marL="0" indent="0">
              <a:buNone/>
            </a:pPr>
            <a:r>
              <a:rPr lang="en-US" sz="1800" dirty="0"/>
              <a:t> </a:t>
            </a:r>
            <a:r>
              <a:rPr lang="en-US" sz="1800" dirty="0" smtClean="0"/>
              <a:t>    “(</a:t>
            </a:r>
            <a:r>
              <a:rPr lang="en-US" sz="1800" dirty="0"/>
              <a:t>d) The board or any public utility (as defined in IC 8-1-6-3) contracting with the board for the treatment, purification, or disposal in a sanitary manner of liquid and solid waste, sewage, night soil, or industrial waste may contract with a water utility furnishing water service to users or property served in the municipality or by the public utility to do the following:</a:t>
            </a:r>
            <a:br>
              <a:rPr lang="en-US" sz="1800" dirty="0"/>
            </a:br>
            <a:r>
              <a:rPr lang="en-US" sz="1800" dirty="0"/>
              <a:t>        (1) Ascertain the amount of water consumed.</a:t>
            </a:r>
            <a:br>
              <a:rPr lang="en-US" sz="1800" dirty="0"/>
            </a:br>
            <a:r>
              <a:rPr lang="en-US" sz="1800" dirty="0"/>
              <a:t>        (2) Compute the amount of the charge to be billed for sewer services to each user or property served.</a:t>
            </a:r>
            <a:br>
              <a:rPr lang="en-US" sz="1800" dirty="0"/>
            </a:br>
            <a:r>
              <a:rPr lang="en-US" sz="1800" dirty="0"/>
              <a:t>        (3) Bill and collect the amounts due for sewer services.</a:t>
            </a:r>
            <a:br>
              <a:rPr lang="en-US" sz="1800" dirty="0"/>
            </a:br>
            <a:r>
              <a:rPr lang="en-US" sz="1800" dirty="0"/>
              <a:t>        (4) Discontinue water service to delinquent sewer users.</a:t>
            </a:r>
            <a:br>
              <a:rPr lang="en-US" sz="1800" dirty="0"/>
            </a:br>
            <a:r>
              <a:rPr lang="en-US" sz="1800" dirty="0"/>
              <a:t>A contract under this subsection is enforceable without the approval of the Indiana utility regulatory commission.</a:t>
            </a:r>
            <a:br>
              <a:rPr lang="en-US" sz="1800" dirty="0"/>
            </a:br>
            <a:r>
              <a:rPr lang="en-US" sz="1800" dirty="0"/>
              <a:t>   </a:t>
            </a:r>
            <a:r>
              <a:rPr lang="en-US" sz="1800" b="1" i="1" dirty="0"/>
              <a:t> (e) The procedures in IC 36-9-25-11.5(a) through IC 36-9-25-11.5(e) apply to the discontinuance of water service to a delinquent sewer user under a contract between the board and a water utility described in subsection (d</a:t>
            </a:r>
            <a:r>
              <a:rPr lang="en-US" sz="1800" b="1" i="1" dirty="0" smtClean="0"/>
              <a:t>).</a:t>
            </a:r>
            <a:r>
              <a:rPr lang="en-US" sz="1800" dirty="0" smtClean="0"/>
              <a:t>”</a:t>
            </a:r>
            <a:r>
              <a:rPr lang="en-US" sz="1800" dirty="0"/>
              <a:t/>
            </a:r>
            <a:br>
              <a:rPr lang="en-US" sz="1800" dirty="0"/>
            </a:br>
            <a:r>
              <a:rPr lang="en-US" sz="2000" dirty="0"/>
              <a:t/>
            </a:r>
            <a:br>
              <a:rPr lang="en-US" sz="2000" dirty="0"/>
            </a:br>
            <a:endParaRPr lang="en-US" sz="2000" dirty="0" smtClean="0"/>
          </a:p>
        </p:txBody>
      </p:sp>
    </p:spTree>
    <p:extLst>
      <p:ext uri="{BB962C8B-B14F-4D97-AF65-F5344CB8AC3E}">
        <p14:creationId xmlns:p14="http://schemas.microsoft.com/office/powerpoint/2010/main" val="1147241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pPr marL="0" indent="0">
              <a:buNone/>
            </a:pPr>
            <a:r>
              <a:rPr lang="en-US" sz="2400" dirty="0" smtClean="0"/>
              <a:t>IC 36-9-25-11.5 [IC 36-9-25 is the sanitary district law] states, in part:</a:t>
            </a:r>
            <a:endParaRPr lang="en-US" sz="1800" dirty="0" smtClean="0"/>
          </a:p>
          <a:p>
            <a:pPr marL="0" indent="0">
              <a:buNone/>
            </a:pPr>
            <a:r>
              <a:rPr lang="en-US" sz="1800" dirty="0"/>
              <a:t> </a:t>
            </a:r>
            <a:r>
              <a:rPr lang="en-US" sz="1800" dirty="0" smtClean="0"/>
              <a:t>    </a:t>
            </a:r>
            <a:r>
              <a:rPr lang="en-US" sz="1800" b="1" i="1" dirty="0" smtClean="0"/>
              <a:t>“(</a:t>
            </a:r>
            <a:r>
              <a:rPr lang="en-US" sz="1800" b="1" i="1" dirty="0"/>
              <a:t>a) </a:t>
            </a:r>
            <a:r>
              <a:rPr lang="en-US" sz="1800" b="1" i="1" dirty="0" smtClean="0"/>
              <a:t>. . . the </a:t>
            </a:r>
            <a:r>
              <a:rPr lang="en-US" sz="1800" b="1" i="1" dirty="0"/>
              <a:t>board may require that the water utility providing water service to a delinquent user discontinue service until payment of all overdue user fees, together with any penalties provided in this section, are received by the municipality.</a:t>
            </a:r>
            <a:r>
              <a:rPr lang="en-US" sz="1800" b="1" dirty="0"/>
              <a:t> </a:t>
            </a:r>
            <a:r>
              <a:rPr lang="en-US" sz="1800" dirty="0"/>
              <a:t>    </a:t>
            </a:r>
            <a:endParaRPr lang="en-US" sz="1800" dirty="0" smtClean="0"/>
          </a:p>
          <a:p>
            <a:pPr marL="0" indent="0">
              <a:buNone/>
            </a:pPr>
            <a:r>
              <a:rPr lang="en-US" sz="1800" dirty="0"/>
              <a:t> </a:t>
            </a:r>
            <a:r>
              <a:rPr lang="en-US" sz="1800" dirty="0" smtClean="0"/>
              <a:t>    </a:t>
            </a:r>
            <a:r>
              <a:rPr lang="en-US" sz="1800" b="1" i="1" dirty="0" smtClean="0"/>
              <a:t>(</a:t>
            </a:r>
            <a:r>
              <a:rPr lang="en-US" sz="1800" b="1" i="1" dirty="0"/>
              <a:t>b) If a fee established is not paid within one (1) monthly billing cycle after it is due, the board or its designee shall send notice to the delinquent user stating:</a:t>
            </a:r>
            <a:br>
              <a:rPr lang="en-US" sz="1800" b="1" i="1" dirty="0"/>
            </a:br>
            <a:r>
              <a:rPr lang="en-US" sz="1800" b="1" i="1" dirty="0"/>
              <a:t>        (1) the delinquent amount due, together with any penalty;</a:t>
            </a:r>
            <a:br>
              <a:rPr lang="en-US" sz="1800" b="1" i="1" dirty="0"/>
            </a:br>
            <a:r>
              <a:rPr lang="en-US" sz="1800" b="1" i="1" dirty="0"/>
              <a:t>        (2) that water service may be disconnected if the user continues not to pay the delinquency and any penalty; and</a:t>
            </a:r>
            <a:br>
              <a:rPr lang="en-US" sz="1800" b="1" i="1" dirty="0"/>
            </a:br>
            <a:r>
              <a:rPr lang="en-US" sz="1800" b="1" i="1" dirty="0"/>
              <a:t>        (3) the procedure for resolving disputed bills</a:t>
            </a:r>
            <a:r>
              <a:rPr lang="en-US" sz="1800" b="1" i="1" dirty="0" smtClean="0"/>
              <a:t>.</a:t>
            </a:r>
            <a:r>
              <a:rPr lang="en-US" sz="1800" b="1" i="1" dirty="0"/>
              <a:t/>
            </a:r>
            <a:br>
              <a:rPr lang="en-US" sz="1800" b="1" i="1" dirty="0"/>
            </a:br>
            <a:r>
              <a:rPr lang="en-US" sz="1800" dirty="0" smtClean="0"/>
              <a:t>The municipality shall provide by ordinance a procedure for resolving disputed bills that includes an opportunity for a delinquent user to meet informally with designated personnel empowered to correct incorrect charges. Payment of a disputed bill and penalties by a user does not constitute a waiver of rights to subsequently claim and recover from the municipality sums improperly charged to the user.</a:t>
            </a:r>
            <a:br>
              <a:rPr lang="en-US" sz="1800" dirty="0" smtClean="0"/>
            </a:br>
            <a:r>
              <a:rPr lang="en-US" sz="1800" dirty="0"/>
              <a:t>   </a:t>
            </a:r>
            <a:br>
              <a:rPr lang="en-US" sz="1800" dirty="0"/>
            </a:br>
            <a:r>
              <a:rPr lang="en-US" sz="2000" dirty="0"/>
              <a:t/>
            </a:r>
            <a:br>
              <a:rPr lang="en-US" sz="2000" dirty="0"/>
            </a:br>
            <a:endParaRPr lang="en-US" sz="2000" dirty="0" smtClean="0"/>
          </a:p>
        </p:txBody>
      </p:sp>
    </p:spTree>
    <p:extLst>
      <p:ext uri="{BB962C8B-B14F-4D97-AF65-F5344CB8AC3E}">
        <p14:creationId xmlns:p14="http://schemas.microsoft.com/office/powerpoint/2010/main" val="1766957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pPr marL="0" indent="0">
              <a:buNone/>
            </a:pPr>
            <a:r>
              <a:rPr lang="en-US" sz="2400" dirty="0" smtClean="0"/>
              <a:t>IC 36-9-25-11.5 (continued):</a:t>
            </a:r>
            <a:endParaRPr lang="en-US" sz="1800" dirty="0" smtClean="0"/>
          </a:p>
          <a:p>
            <a:pPr marL="0" indent="0">
              <a:buNone/>
            </a:pPr>
            <a:r>
              <a:rPr lang="en-US" sz="1800" dirty="0"/>
              <a:t>    (c) If the user fails to pay the delinquent amount or otherwise resolve the charges as specified in subsection (a), </a:t>
            </a:r>
            <a:r>
              <a:rPr lang="en-US" sz="1800" b="1" i="1" dirty="0"/>
              <a:t>the board or its designee shall give written notice to the water utility serving the user to discontinue water service to the premises designated in the notice until notified otherwise. The notice must identify the delinquent sewer user in enough detail to enable the water utility to identify the water service connection that is to be terminated. Upon receipt of the notice, the water utility shall disconnect water service to the user.</a:t>
            </a:r>
            <a:br>
              <a:rPr lang="en-US" sz="1800" b="1" i="1" dirty="0"/>
            </a:br>
            <a:r>
              <a:rPr lang="en-US" sz="1800" dirty="0"/>
              <a:t>    (d) Water service may not be shut off under this section if a local board of health has found and certified to the municipality that the termination of water service will endanger the health of the user and others in the municipality.</a:t>
            </a:r>
            <a:br>
              <a:rPr lang="en-US" sz="1800" dirty="0"/>
            </a:br>
            <a:r>
              <a:rPr lang="en-US" sz="1800" dirty="0"/>
              <a:t>    (e) The water utility that discontinues water service in accordance with an order from the board or its designee does not incur any liability except to the extent of its own negligence or improper conduct.</a:t>
            </a:r>
            <a:br>
              <a:rPr lang="en-US" sz="1800" dirty="0"/>
            </a:br>
            <a:r>
              <a:rPr lang="en-US" sz="1800" dirty="0"/>
              <a:t>    (f) If the water utility does not discontinue service within thirty (30) days after receiving notice from the municipality, the utility is liable for any user fees incurred thirty (30) days after receipt of notice to discontinue water service and that are not collected from the user</a:t>
            </a:r>
            <a:r>
              <a:rPr lang="en-US" sz="1800" dirty="0" smtClean="0"/>
              <a:t>.”</a:t>
            </a:r>
            <a:r>
              <a:rPr lang="en-US" sz="1800" dirty="0"/>
              <a:t/>
            </a:r>
            <a:br>
              <a:rPr lang="en-US" sz="1800" dirty="0"/>
            </a:br>
            <a:r>
              <a:rPr lang="en-US" sz="2000" dirty="0"/>
              <a:t/>
            </a:r>
            <a:br>
              <a:rPr lang="en-US" sz="2000" dirty="0"/>
            </a:br>
            <a:endParaRPr lang="en-US" sz="2000" dirty="0" smtClean="0"/>
          </a:p>
        </p:txBody>
      </p:sp>
    </p:spTree>
    <p:extLst>
      <p:ext uri="{BB962C8B-B14F-4D97-AF65-F5344CB8AC3E}">
        <p14:creationId xmlns:p14="http://schemas.microsoft.com/office/powerpoint/2010/main" val="1241367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r>
              <a:rPr lang="en-US" sz="2400" dirty="0" smtClean="0"/>
              <a:t>A court case, decided March 30, 2012, establishes that a customer facing the discontinuation of water service:</a:t>
            </a:r>
          </a:p>
          <a:p>
            <a:pPr marL="0" indent="0">
              <a:buNone/>
            </a:pPr>
            <a:endParaRPr lang="en-US" sz="2400" dirty="0" smtClean="0"/>
          </a:p>
          <a:p>
            <a:pPr marL="457200" lvl="1" indent="0">
              <a:buNone/>
            </a:pPr>
            <a:r>
              <a:rPr lang="en-US" sz="2400" b="1" dirty="0" smtClean="0"/>
              <a:t>	</a:t>
            </a:r>
            <a:r>
              <a:rPr lang="en-US" sz="3200" b="1" dirty="0" smtClean="0"/>
              <a:t>must be adequately notified; and</a:t>
            </a:r>
          </a:p>
          <a:p>
            <a:pPr marL="457200" lvl="1" indent="0">
              <a:buNone/>
            </a:pPr>
            <a:endParaRPr lang="en-US" sz="2400" b="1" dirty="0" smtClean="0"/>
          </a:p>
          <a:p>
            <a:pPr marL="457200" lvl="1" indent="0">
              <a:buNone/>
            </a:pPr>
            <a:r>
              <a:rPr lang="en-US" sz="2400" b="1" dirty="0" smtClean="0"/>
              <a:t>	</a:t>
            </a:r>
            <a:r>
              <a:rPr lang="en-US" sz="3200" b="1" dirty="0" smtClean="0"/>
              <a:t>must be given an opportunity to be heard   	before disconnection of water service</a:t>
            </a:r>
            <a:r>
              <a:rPr lang="en-US" sz="2400" b="1" dirty="0" smtClean="0"/>
              <a:t>.</a:t>
            </a:r>
          </a:p>
          <a:p>
            <a:pPr marL="457200" lvl="1" indent="0">
              <a:buNone/>
            </a:pP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984270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Discontinuance of Utility Service</a:t>
            </a:r>
            <a:endParaRPr lang="en-US" sz="36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endParaRPr lang="en-US" sz="1800" dirty="0"/>
          </a:p>
          <a:p>
            <a:r>
              <a:rPr lang="en-US" sz="2400" dirty="0" smtClean="0"/>
              <a:t>The case, Melanie J. Wayt and Walter G. Wayt, Plaintiffs, v. TOWN OF CROTHERSVILLE, CROTHERSVILLE UTILITIES (and others), can be accessed at the following link:</a:t>
            </a:r>
          </a:p>
          <a:p>
            <a:pPr marL="0" indent="0">
              <a:buNone/>
            </a:pPr>
            <a:endParaRPr lang="en-US" sz="1200" dirty="0"/>
          </a:p>
          <a:p>
            <a:pPr marL="800100" lvl="2" indent="0">
              <a:buNone/>
            </a:pPr>
            <a:r>
              <a:rPr lang="en-US" sz="2000" dirty="0" smtClean="0">
                <a:hlinkClick r:id="rId2"/>
              </a:rPr>
              <a:t>http://</a:t>
            </a:r>
            <a:r>
              <a:rPr lang="en-US" sz="2000" dirty="0" smtClean="0">
                <a:hlinkClick r:id="rId2"/>
              </a:rPr>
              <a:t>docs.justia.com/cases/federal/district-courts/indiana/insdce/4:2010cv00081/29470/63</a:t>
            </a:r>
            <a:endParaRPr lang="en-US" sz="2000" dirty="0" smtClean="0"/>
          </a:p>
          <a:p>
            <a:pPr marL="800100" lvl="2" indent="0" algn="ctr">
              <a:buNone/>
            </a:pPr>
            <a:r>
              <a:rPr lang="en-US" sz="1200" dirty="0" smtClean="0"/>
              <a:t>Or</a:t>
            </a:r>
          </a:p>
          <a:p>
            <a:pPr marL="800100" lvl="2" indent="0">
              <a:buNone/>
            </a:pPr>
            <a:r>
              <a:rPr lang="en-US" sz="1400" dirty="0" smtClean="0">
                <a:hlinkClick r:id="rId3"/>
              </a:rPr>
              <a:t>http://dockets.justia.com</a:t>
            </a:r>
            <a:r>
              <a:rPr lang="en-US" sz="1400" dirty="0" smtClean="0"/>
              <a:t> – scroll down past dar</a:t>
            </a:r>
            <a:r>
              <a:rPr lang="en-US" sz="1400" dirty="0" smtClean="0"/>
              <a:t>k blue section to search area; search “</a:t>
            </a:r>
            <a:r>
              <a:rPr lang="en-US" sz="1400" dirty="0" err="1" smtClean="0"/>
              <a:t>Wayt</a:t>
            </a:r>
            <a:r>
              <a:rPr lang="en-US" sz="1400" dirty="0" smtClean="0"/>
              <a:t>”</a:t>
            </a:r>
            <a:endParaRPr lang="en-US" sz="1400" dirty="0" smtClean="0"/>
          </a:p>
          <a:p>
            <a:pPr marL="800100" lvl="2" indent="0">
              <a:buNone/>
            </a:pPr>
            <a:endParaRPr lang="en-US" sz="1200" dirty="0" smtClean="0"/>
          </a:p>
          <a:p>
            <a:r>
              <a:rPr lang="en-US" sz="2400" dirty="0" smtClean="0"/>
              <a:t>The case was heard and decided in the United States District Court for the Southern District of Indiana, New Albany Division.</a:t>
            </a:r>
          </a:p>
          <a:p>
            <a:r>
              <a:rPr lang="en-US" sz="2400" dirty="0" smtClean="0"/>
              <a:t>The </a:t>
            </a:r>
            <a:r>
              <a:rPr lang="en-US" sz="2400" dirty="0" smtClean="0"/>
              <a:t>case has the effect of law for all counties within the four divisions within the court’s jurisdiction.</a:t>
            </a:r>
            <a:endParaRPr lang="en-US" sz="2400" dirty="0"/>
          </a:p>
          <a:p>
            <a:pPr marL="0" indent="0">
              <a:buNone/>
            </a:pPr>
            <a:endParaRPr lang="en-US" sz="2400" dirty="0" smtClean="0"/>
          </a:p>
          <a:p>
            <a:pPr marL="0" indent="0">
              <a:buNone/>
            </a:pPr>
            <a:endParaRPr lang="en-US" sz="2400" dirty="0" smtClean="0"/>
          </a:p>
          <a:p>
            <a:pPr marL="457200" lvl="1" indent="0">
              <a:buNone/>
            </a:pPr>
            <a:r>
              <a:rPr lang="en-US" sz="2400" b="1" dirty="0" smtClean="0"/>
              <a:t>	</a:t>
            </a:r>
            <a:endParaRPr lang="en-US" sz="1600" dirty="0" smtClean="0"/>
          </a:p>
          <a:p>
            <a:pPr marL="457200" lvl="1" indent="0">
              <a:buNone/>
            </a:pPr>
            <a:endParaRPr lang="en-US" sz="2400" b="1" dirty="0" smtClean="0"/>
          </a:p>
        </p:txBody>
      </p:sp>
    </p:spTree>
    <p:extLst>
      <p:ext uri="{BB962C8B-B14F-4D97-AF65-F5344CB8AC3E}">
        <p14:creationId xmlns:p14="http://schemas.microsoft.com/office/powerpoint/2010/main" val="2132110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rot="10800000" flipV="1">
            <a:off x="304800" y="391140"/>
            <a:ext cx="8534400" cy="800219"/>
          </a:xfrm>
          <a:prstGeom prst="rect">
            <a:avLst/>
          </a:prstGeom>
          <a:noFill/>
        </p:spPr>
        <p:txBody>
          <a:bodyPr wrap="square" rtlCol="0">
            <a:spAutoFit/>
          </a:bodyPr>
          <a:lstStyle/>
          <a:p>
            <a:pPr algn="ctr"/>
            <a:r>
              <a:rPr lang="en-US" sz="2800" dirty="0"/>
              <a:t>Discontinuance of Utility </a:t>
            </a:r>
            <a:r>
              <a:rPr lang="en-US" sz="2800" dirty="0" smtClean="0"/>
              <a:t>Service</a:t>
            </a:r>
          </a:p>
          <a:p>
            <a:endParaRPr lang="en-US" dirty="0"/>
          </a:p>
        </p:txBody>
      </p:sp>
      <p:sp>
        <p:nvSpPr>
          <p:cNvPr id="4" name="Content Placeholder 2"/>
          <p:cNvSpPr txBox="1">
            <a:spLocks/>
          </p:cNvSpPr>
          <p:nvPr/>
        </p:nvSpPr>
        <p:spPr>
          <a:xfrm>
            <a:off x="457200" y="1219200"/>
            <a:ext cx="8229600" cy="5486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1800" dirty="0" smtClean="0"/>
          </a:p>
          <a:p>
            <a:r>
              <a:rPr lang="en-US" sz="2400" dirty="0" smtClean="0"/>
              <a:t>Another case has been filed in Federal Court</a:t>
            </a:r>
          </a:p>
          <a:p>
            <a:pPr marL="0" indent="0">
              <a:buNone/>
            </a:pPr>
            <a:endParaRPr lang="en-US" sz="2400" dirty="0" smtClean="0"/>
          </a:p>
          <a:p>
            <a:r>
              <a:rPr lang="en-US" sz="2400" dirty="0" smtClean="0"/>
              <a:t>Allen-Gregory vs. Town of Fortville</a:t>
            </a:r>
          </a:p>
          <a:p>
            <a:pPr marL="0" indent="0">
              <a:buNone/>
            </a:pPr>
            <a:endParaRPr lang="en-US" sz="2400" dirty="0" smtClean="0"/>
          </a:p>
          <a:p>
            <a:r>
              <a:rPr lang="en-US" sz="2400" dirty="0" smtClean="0"/>
              <a:t>Media coverage:</a:t>
            </a:r>
          </a:p>
          <a:p>
            <a:pPr lvl="2"/>
            <a:r>
              <a:rPr lang="en-US" sz="1600" dirty="0" smtClean="0"/>
              <a:t>Indianapolis Star  August 5, 2014</a:t>
            </a:r>
          </a:p>
          <a:p>
            <a:pPr lvl="2"/>
            <a:r>
              <a:rPr lang="en-US" sz="1600" u="sng" dirty="0">
                <a:hlinkClick r:id="rId2"/>
              </a:rPr>
              <a:t>http://www.indystar.com/story/news/2014/08/04/fortville-woman-says-water-shutoff-violated-constitutional-rights/13595399/</a:t>
            </a:r>
            <a:endParaRPr lang="en-US" sz="1600" dirty="0" smtClean="0"/>
          </a:p>
          <a:p>
            <a:pPr marL="0" indent="0">
              <a:buFont typeface="Arial" pitchFamily="34" charset="0"/>
              <a:buNone/>
            </a:pPr>
            <a:endParaRPr lang="en-US" sz="2400" dirty="0" smtClean="0"/>
          </a:p>
          <a:p>
            <a:pPr marL="0" indent="0">
              <a:buFont typeface="Arial" pitchFamily="34" charset="0"/>
              <a:buNone/>
            </a:pPr>
            <a:endParaRPr lang="en-US" sz="2400" dirty="0" smtClean="0"/>
          </a:p>
          <a:p>
            <a:pPr marL="457200" lvl="1" indent="0">
              <a:buFont typeface="Arial" pitchFamily="34" charset="0"/>
              <a:buNone/>
            </a:pPr>
            <a:r>
              <a:rPr lang="en-US" sz="2400" b="1" dirty="0" smtClean="0"/>
              <a:t>	</a:t>
            </a:r>
            <a:endParaRPr lang="en-US" sz="1600" dirty="0" smtClean="0"/>
          </a:p>
          <a:p>
            <a:pPr marL="457200" lvl="1" indent="0">
              <a:buFont typeface="Arial" pitchFamily="34" charset="0"/>
              <a:buNone/>
            </a:pPr>
            <a:endParaRPr lang="en-US" sz="2400" b="1" dirty="0" smtClean="0"/>
          </a:p>
        </p:txBody>
      </p:sp>
    </p:spTree>
    <p:extLst>
      <p:ext uri="{BB962C8B-B14F-4D97-AF65-F5344CB8AC3E}">
        <p14:creationId xmlns:p14="http://schemas.microsoft.com/office/powerpoint/2010/main" val="1526453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1432</TotalTime>
  <Words>1139</Words>
  <Application>Microsoft Office PowerPoint</Application>
  <PresentationFormat>On-screen Show (4:3)</PresentationFormat>
  <Paragraphs>227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Discontinuance of Utility Service and Wastewater Lien Process</vt:lpstr>
      <vt:lpstr>Discontinuance of Utility Service</vt:lpstr>
      <vt:lpstr>Discontinuance of Utility Service</vt:lpstr>
      <vt:lpstr>Discontinuance of Utility Service</vt:lpstr>
      <vt:lpstr>Discontinuance of Utility Service</vt:lpstr>
      <vt:lpstr>Discontinuance of Utility Service</vt:lpstr>
      <vt:lpstr>Discontinuance of Utility Service</vt:lpstr>
      <vt:lpstr>Discontinuance of Utility Service</vt:lpstr>
      <vt:lpstr>PowerPoint Presentation</vt:lpstr>
      <vt:lpstr>Discontinuance of Utility Service</vt:lpstr>
      <vt:lpstr>Discontinuance of Utility Service</vt:lpstr>
      <vt:lpstr>Discontinuance of Utility Service</vt:lpstr>
      <vt:lpstr>Discontinuance of Utility Service</vt:lpstr>
      <vt:lpstr>Discontinuance of Utility Service</vt:lpstr>
      <vt:lpstr>Wastewater Lien Process</vt:lpstr>
      <vt:lpstr>Wastewater Lien Process</vt:lpstr>
      <vt:lpstr>Wastewater Lien Process</vt:lpstr>
      <vt:lpstr>PowerPoint Presentation</vt:lpstr>
      <vt:lpstr>Wastewater Lien Process</vt:lpstr>
      <vt:lpstr>Wastewater Lien Process</vt:lpstr>
    </vt:vector>
  </TitlesOfParts>
  <Company>State of Indiana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 Summary</dc:title>
  <dc:creator>fieldexaminer</dc:creator>
  <cp:lastModifiedBy>Caldwell, Todd</cp:lastModifiedBy>
  <cp:revision>89</cp:revision>
  <cp:lastPrinted>2013-06-04T13:51:57Z</cp:lastPrinted>
  <dcterms:created xsi:type="dcterms:W3CDTF">2012-05-07T19:12:26Z</dcterms:created>
  <dcterms:modified xsi:type="dcterms:W3CDTF">2014-09-29T15:01:55Z</dcterms:modified>
</cp:coreProperties>
</file>